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1602700" cy="28803600"/>
  <p:notesSz cx="6858000" cy="9144000"/>
  <p:embeddedFontLst>
    <p:embeddedFont>
      <p:font typeface="Open Sans" panose="020B0606030504020204" pitchFamily="34" charset="0"/>
      <p:regular r:id="rId3"/>
    </p:embeddedFont>
    <p:embeddedFont>
      <p:font typeface="Verdana Pro" panose="020B0604030504040204" pitchFamily="34" charset="0"/>
      <p:regular r:id="rId4"/>
    </p:embeddedFont>
    <p:embeddedFont>
      <p:font typeface="Verdana Pro Bold" panose="020B0604020202020204" charset="0"/>
      <p:regular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259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3.fntdata"/><Relationship Id="rId4" Type="http://schemas.openxmlformats.org/officeDocument/2006/relationships/font" Target="fonts/font2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Grp="1" noUngrp="1" noRot="1" noMove="1" noResize="1"/>
          </p:cNvGrpSpPr>
          <p:nvPr/>
        </p:nvGrpSpPr>
        <p:grpSpPr>
          <a:xfrm>
            <a:off x="1752911" y="27356992"/>
            <a:ext cx="18094178" cy="996109"/>
            <a:chOff x="0" y="0"/>
            <a:chExt cx="24125570" cy="1328146"/>
          </a:xfrm>
        </p:grpSpPr>
        <p:sp>
          <p:nvSpPr>
            <p:cNvPr id="3" name="Freeform 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383738" y="0"/>
              <a:ext cx="4016732" cy="1300417"/>
            </a:xfrm>
            <a:custGeom>
              <a:avLst/>
              <a:gdLst/>
              <a:ahLst/>
              <a:cxnLst/>
              <a:rect l="l" t="t" r="r" b="b"/>
              <a:pathLst>
                <a:path w="4016732" h="1300417">
                  <a:moveTo>
                    <a:pt x="0" y="0"/>
                  </a:moveTo>
                  <a:lnTo>
                    <a:pt x="4016732" y="0"/>
                  </a:lnTo>
                  <a:lnTo>
                    <a:pt x="4016732" y="1300417"/>
                  </a:lnTo>
                  <a:lnTo>
                    <a:pt x="0" y="13004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23804" y="0"/>
              <a:ext cx="1031287" cy="1225898"/>
            </a:xfrm>
            <a:custGeom>
              <a:avLst/>
              <a:gdLst/>
              <a:ahLst/>
              <a:cxnLst/>
              <a:rect l="l" t="t" r="r" b="b"/>
              <a:pathLst>
                <a:path w="1031287" h="1225898">
                  <a:moveTo>
                    <a:pt x="0" y="0"/>
                  </a:moveTo>
                  <a:lnTo>
                    <a:pt x="1031287" y="0"/>
                  </a:lnTo>
                  <a:lnTo>
                    <a:pt x="1031287" y="1225898"/>
                  </a:lnTo>
                  <a:lnTo>
                    <a:pt x="0" y="1225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Freeform 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52564"/>
              <a:ext cx="1548164" cy="987637"/>
            </a:xfrm>
            <a:custGeom>
              <a:avLst/>
              <a:gdLst/>
              <a:ahLst/>
              <a:cxnLst/>
              <a:rect l="l" t="t" r="r" b="b"/>
              <a:pathLst>
                <a:path w="1548164" h="987637">
                  <a:moveTo>
                    <a:pt x="0" y="0"/>
                  </a:moveTo>
                  <a:lnTo>
                    <a:pt x="1548164" y="0"/>
                  </a:lnTo>
                  <a:lnTo>
                    <a:pt x="1548164" y="987636"/>
                  </a:lnTo>
                  <a:lnTo>
                    <a:pt x="0" y="987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881" t="-3011" r="-3842" b="-3011"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239702" y="83062"/>
              <a:ext cx="4050685" cy="1053178"/>
            </a:xfrm>
            <a:custGeom>
              <a:avLst/>
              <a:gdLst/>
              <a:ahLst/>
              <a:cxnLst/>
              <a:rect l="l" t="t" r="r" b="b"/>
              <a:pathLst>
                <a:path w="4050685" h="1053178">
                  <a:moveTo>
                    <a:pt x="0" y="0"/>
                  </a:moveTo>
                  <a:lnTo>
                    <a:pt x="4050685" y="0"/>
                  </a:lnTo>
                  <a:lnTo>
                    <a:pt x="4050685" y="1053178"/>
                  </a:lnTo>
                  <a:lnTo>
                    <a:pt x="0" y="1053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483657" y="141859"/>
              <a:ext cx="12641914" cy="11862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64"/>
                </a:lnSpc>
                <a:spcBef>
                  <a:spcPct val="0"/>
                </a:spcBef>
              </a:pPr>
              <a:r>
                <a:rPr lang="en-US" sz="1331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Project financed from the state budget funds granted by the Minister of Science and Higher Education under the “Science Vectors” </a:t>
              </a:r>
              <a:r>
                <a:rPr lang="en-US" sz="1331" dirty="0" err="1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Programme</a:t>
              </a:r>
              <a:r>
                <a:rPr lang="en-US" sz="1331" dirty="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. Agreement No.: WNK/SN/0117/2025/01, Amount of funding: PLN 399,929.17, Total project value: PLN 533,238.89</a:t>
              </a:r>
            </a:p>
            <a:p>
              <a:pPr algn="l">
                <a:lnSpc>
                  <a:spcPts val="1864"/>
                </a:lnSpc>
                <a:spcBef>
                  <a:spcPct val="0"/>
                </a:spcBef>
              </a:pPr>
              <a:endParaRPr lang="en-US" sz="1331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8" name="Group 8"/>
          <p:cNvGrpSpPr>
            <a:grpSpLocks noGrp="1" noUngrp="1" noRot="1" noMove="1" noResize="1"/>
          </p:cNvGrpSpPr>
          <p:nvPr/>
        </p:nvGrpSpPr>
        <p:grpSpPr>
          <a:xfrm>
            <a:off x="619006" y="623699"/>
            <a:ext cx="20361989" cy="1770915"/>
            <a:chOff x="0" y="0"/>
            <a:chExt cx="27149318" cy="2361220"/>
          </a:xfrm>
        </p:grpSpPr>
        <p:sp>
          <p:nvSpPr>
            <p:cNvPr id="9" name="Freeform 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2431343" cy="2295275"/>
            </a:xfrm>
            <a:custGeom>
              <a:avLst/>
              <a:gdLst/>
              <a:ahLst/>
              <a:cxnLst/>
              <a:rect l="l" t="t" r="r" b="b"/>
              <a:pathLst>
                <a:path w="2431343" h="2295274">
                  <a:moveTo>
                    <a:pt x="0" y="0"/>
                  </a:moveTo>
                  <a:lnTo>
                    <a:pt x="2431343" y="0"/>
                  </a:lnTo>
                  <a:lnTo>
                    <a:pt x="2431343" y="2295274"/>
                  </a:lnTo>
                  <a:lnTo>
                    <a:pt x="0" y="22952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pl-PL" dirty="0"/>
            </a:p>
          </p:txBody>
        </p:sp>
        <p:sp>
          <p:nvSpPr>
            <p:cNvPr id="10" name="TextBox 1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35858" y="265411"/>
              <a:ext cx="23255178" cy="16977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372"/>
                </a:lnSpc>
              </a:pPr>
              <a:r>
                <a:rPr lang="en-US" sz="3837" b="1" dirty="0">
                  <a:solidFill>
                    <a:srgbClr val="956739"/>
                  </a:solidFill>
                  <a:latin typeface="Verdana Pro Bold"/>
                  <a:ea typeface="Verdana Pro Bold"/>
                  <a:cs typeface="Verdana Pro Bold"/>
                  <a:sym typeface="Verdana Pro Bold"/>
                </a:rPr>
                <a:t>4TH SCIENTIFIC AND TECHNICAL CONFERENCE</a:t>
              </a:r>
            </a:p>
            <a:p>
              <a:pPr algn="l">
                <a:lnSpc>
                  <a:spcPts val="5372"/>
                </a:lnSpc>
              </a:pPr>
              <a:endParaRPr lang="en-US" sz="3837" b="1" dirty="0">
                <a:solidFill>
                  <a:srgbClr val="956739"/>
                </a:solidFill>
                <a:latin typeface="Verdana Pro Bold"/>
                <a:ea typeface="Verdana Pro Bold"/>
                <a:cs typeface="Verdana Pro Bold"/>
                <a:sym typeface="Verdana Pro Bold"/>
              </a:endParaRPr>
            </a:p>
          </p:txBody>
        </p:sp>
        <p:sp>
          <p:nvSpPr>
            <p:cNvPr id="11" name="TextBox 1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35859" y="1138112"/>
              <a:ext cx="24313459" cy="12231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91"/>
                </a:lnSpc>
              </a:pPr>
              <a:r>
                <a:rPr lang="en-US" sz="3033" dirty="0">
                  <a:solidFill>
                    <a:srgbClr val="000000"/>
                  </a:solidFill>
                  <a:latin typeface="Verdana Pro"/>
                  <a:ea typeface="Verdana Pro"/>
                  <a:cs typeface="Verdana Pro"/>
                  <a:sym typeface="Verdana Pro"/>
                </a:rPr>
                <a:t>Autonomous vehicles – Challenges and opportunities for the economy and national defense</a:t>
              </a:r>
            </a:p>
            <a:p>
              <a:pPr algn="l">
                <a:lnSpc>
                  <a:spcPts val="3791"/>
                </a:lnSpc>
              </a:pPr>
              <a:endParaRPr lang="en-US" sz="3033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endParaRPr>
            </a:p>
          </p:txBody>
        </p:sp>
      </p:grpSp>
      <p:sp>
        <p:nvSpPr>
          <p:cNvPr id="12" name="AutoShape 12"/>
          <p:cNvSpPr>
            <a:spLocks noGrp="1" noRot="1" noMove="1" noResize="1" noEditPoints="1" noAdjustHandles="1" noChangeArrowheads="1" noChangeShapeType="1"/>
          </p:cNvSpPr>
          <p:nvPr/>
        </p:nvSpPr>
        <p:spPr>
          <a:xfrm flipV="1">
            <a:off x="341019" y="2854506"/>
            <a:ext cx="20639975" cy="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 dirty="0"/>
          </a:p>
        </p:txBody>
      </p:sp>
      <p:sp>
        <p:nvSpPr>
          <p:cNvPr id="13" name="AutoShape 13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9006" y="26903069"/>
            <a:ext cx="20639975" cy="0"/>
          </a:xfrm>
          <a:prstGeom prst="line">
            <a:avLst/>
          </a:prstGeom>
          <a:ln w="9525" cap="flat">
            <a:solidFill>
              <a:srgbClr val="A29DA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/>
          </a:p>
        </p:txBody>
      </p:sp>
      <p:grpSp>
        <p:nvGrpSpPr>
          <p:cNvPr id="14" name="Group 14"/>
          <p:cNvGrpSpPr>
            <a:grpSpLocks noGrp="1" noUngrp="1" noRot="1" noMove="1" noResize="1"/>
          </p:cNvGrpSpPr>
          <p:nvPr/>
        </p:nvGrpSpPr>
        <p:grpSpPr>
          <a:xfrm>
            <a:off x="4266232" y="27074222"/>
            <a:ext cx="3046395" cy="1481971"/>
            <a:chOff x="0" y="0"/>
            <a:chExt cx="382116" cy="185887"/>
          </a:xfrm>
        </p:grpSpPr>
        <p:sp>
          <p:nvSpPr>
            <p:cNvPr id="15" name="Freeform 1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382116" cy="185887"/>
            </a:xfrm>
            <a:custGeom>
              <a:avLst/>
              <a:gdLst/>
              <a:ahLst/>
              <a:cxnLst/>
              <a:rect l="l" t="t" r="r" b="b"/>
              <a:pathLst>
                <a:path w="382116" h="185887">
                  <a:moveTo>
                    <a:pt x="0" y="0"/>
                  </a:moveTo>
                  <a:lnTo>
                    <a:pt x="382116" y="0"/>
                  </a:lnTo>
                  <a:lnTo>
                    <a:pt x="382116" y="185887"/>
                  </a:lnTo>
                  <a:lnTo>
                    <a:pt x="0" y="18588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TextBox 1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-66675"/>
              <a:ext cx="382116" cy="2525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372"/>
                </a:lnSpc>
              </a:pPr>
              <a:endParaRPr/>
            </a:p>
          </p:txBody>
        </p:sp>
      </p:grpSp>
      <p:sp>
        <p:nvSpPr>
          <p:cNvPr id="17" name="Freeform 17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66232" y="27575935"/>
            <a:ext cx="3046395" cy="630223"/>
          </a:xfrm>
          <a:custGeom>
            <a:avLst/>
            <a:gdLst/>
            <a:ahLst/>
            <a:cxnLst/>
            <a:rect l="l" t="t" r="r" b="b"/>
            <a:pathLst>
              <a:path w="3046395" h="630223">
                <a:moveTo>
                  <a:pt x="0" y="0"/>
                </a:moveTo>
                <a:lnTo>
                  <a:pt x="3046395" y="0"/>
                </a:lnTo>
                <a:lnTo>
                  <a:pt x="3046395" y="630223"/>
                </a:lnTo>
                <a:lnTo>
                  <a:pt x="0" y="63022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63</Words>
  <Application>Microsoft Office PowerPoint</Application>
  <PresentationFormat>Niestandardowy</PresentationFormat>
  <Paragraphs>3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Verdana Pro Bold</vt:lpstr>
      <vt:lpstr>Arial</vt:lpstr>
      <vt:lpstr>Verdana Pro</vt:lpstr>
      <vt:lpstr>Calibri</vt:lpstr>
      <vt:lpstr>Open Sans</vt:lpstr>
      <vt:lpstr>Office Theme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</dc:title>
  <cp:lastModifiedBy>Marzena Zderkiewicz | Łukasiewicz – PIMOT</cp:lastModifiedBy>
  <cp:revision>2</cp:revision>
  <dcterms:created xsi:type="dcterms:W3CDTF">2006-08-16T00:00:00Z</dcterms:created>
  <dcterms:modified xsi:type="dcterms:W3CDTF">2026-11-03T13:53:54Z</dcterms:modified>
  <dc:identifier>DAHSDmOPhEM</dc:identifier>
</cp:coreProperties>
</file>