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2" r:id="rId5"/>
    <p:sldId id="259" r:id="rId6"/>
  </p:sldIdLst>
  <p:sldSz cx="18288000" cy="10287000"/>
  <p:notesSz cx="6858000" cy="9144000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Verdana Pro" panose="020B0604030504040204" pitchFamily="34" charset="0"/>
      <p:regular r:id="rId12"/>
      <p:bold r:id="rId13"/>
    </p:embeddedFont>
    <p:embeddedFont>
      <p:font typeface="Verdana Pro Bold"/>
      <p:regular r:id="rId14"/>
      <p:bold r:id="rId15"/>
    </p:embeddedFont>
    <p:embeddedFont>
      <p:font typeface="Verdana Pro Condensed"/>
      <p:regular r:id="rId16"/>
    </p:embeddedFont>
    <p:embeddedFont>
      <p:font typeface="Verdana Pro Condensed Bold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5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Przykładowy</a:t>
            </a:r>
            <a:r>
              <a:rPr lang="pl-PL" baseline="0" dirty="0"/>
              <a:t> wykres</a:t>
            </a:r>
            <a:endParaRPr lang="pl-PL" dirty="0"/>
          </a:p>
        </c:rich>
      </c:tx>
      <c:layout>
        <c:manualLayout>
          <c:xMode val="edge"/>
          <c:yMode val="edge"/>
          <c:x val="9.692566866554727E-3"/>
          <c:y val="0.3415841584158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40091838428803678"/>
          <c:y val="1.8081780619006782E-2"/>
          <c:w val="0.59877191279875075"/>
          <c:h val="0.87497329851095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hade val="51000"/>
                    <a:satMod val="130000"/>
                  </a:schemeClr>
                </a:gs>
                <a:gs pos="80000">
                  <a:schemeClr val="dk1">
                    <a:tint val="88500"/>
                    <a:shade val="93000"/>
                    <a:satMod val="130000"/>
                  </a:schemeClr>
                </a:gs>
                <a:gs pos="100000">
                  <a:schemeClr val="dk1">
                    <a:tint val="885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Arkusz1!$A$2:$A$6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B-41D8-A38E-0786BC59542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hade val="51000"/>
                    <a:satMod val="130000"/>
                  </a:schemeClr>
                </a:gs>
                <a:gs pos="80000">
                  <a:schemeClr val="dk1">
                    <a:tint val="55000"/>
                    <a:shade val="93000"/>
                    <a:satMod val="130000"/>
                  </a:schemeClr>
                </a:gs>
                <a:gs pos="100000">
                  <a:schemeClr val="dk1">
                    <a:tint val="5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Arkusz1!$A$2:$A$6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AB-41D8-A38E-0786BC595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090880"/>
        <c:axId val="1263089440"/>
      </c:barChart>
      <c:dateAx>
        <c:axId val="126309088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3089440"/>
        <c:crosses val="autoZero"/>
        <c:auto val="1"/>
        <c:lblOffset val="100"/>
        <c:baseTimeUnit val="days"/>
      </c:dateAx>
      <c:valAx>
        <c:axId val="126308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3090880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9.2469750687436854E-3"/>
          <c:y val="0.49003722616356132"/>
          <c:w val="0.20232643996423524"/>
          <c:h val="6.5689890194161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80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5D1B242-ED84-414F-B125-4544DA788BD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74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2612965" y="2995923"/>
            <a:ext cx="3045955" cy="2574647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737373"/>
            </a:solidFill>
            <a:ln w="12700"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11452316" y="3588871"/>
            <a:ext cx="4012261" cy="4199685"/>
          </a:xfrm>
          <a:custGeom>
            <a:avLst/>
            <a:gdLst/>
            <a:ahLst/>
            <a:cxnLst/>
            <a:rect l="l" t="t" r="r" b="b"/>
            <a:pathLst>
              <a:path w="3817454" h="4093785">
                <a:moveTo>
                  <a:pt x="0" y="0"/>
                </a:moveTo>
                <a:lnTo>
                  <a:pt x="3817454" y="0"/>
                </a:lnTo>
                <a:lnTo>
                  <a:pt x="3817454" y="4093785"/>
                </a:lnTo>
                <a:lnTo>
                  <a:pt x="0" y="409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14937245" y="1670394"/>
            <a:ext cx="3045955" cy="2574647"/>
            <a:chOff x="0" y="0"/>
            <a:chExt cx="6350000" cy="5499100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5"/>
              <a:stretch>
                <a:fillRect l="-33117" t="-13758" r="-21227" b="-498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12609389" y="5646981"/>
            <a:ext cx="3045955" cy="2574647"/>
            <a:chOff x="0" y="0"/>
            <a:chExt cx="6350000" cy="5499100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6"/>
              <a:stretch>
                <a:fillRect l="-14950" r="-1494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14795084" y="6723146"/>
            <a:ext cx="2805383" cy="3008454"/>
          </a:xfrm>
          <a:custGeom>
            <a:avLst/>
            <a:gdLst/>
            <a:ahLst/>
            <a:cxnLst/>
            <a:rect l="l" t="t" r="r" b="b"/>
            <a:pathLst>
              <a:path w="2805383" h="3008454">
                <a:moveTo>
                  <a:pt x="0" y="0"/>
                </a:moveTo>
                <a:lnTo>
                  <a:pt x="2805384" y="0"/>
                </a:lnTo>
                <a:lnTo>
                  <a:pt x="2805384" y="3008454"/>
                </a:lnTo>
                <a:lnTo>
                  <a:pt x="0" y="30084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14937245" y="4321452"/>
            <a:ext cx="3045955" cy="2574647"/>
            <a:chOff x="0" y="0"/>
            <a:chExt cx="6350000" cy="549910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9"/>
              <a:stretch>
                <a:fillRect l="-14950" r="-1494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19"/>
          <p:cNvGrpSpPr>
            <a:grpSpLocks noGrp="1" noUngrp="1" noRot="1" noMove="1" noResize="1"/>
          </p:cNvGrpSpPr>
          <p:nvPr/>
        </p:nvGrpSpPr>
        <p:grpSpPr>
          <a:xfrm>
            <a:off x="12591633" y="2984706"/>
            <a:ext cx="3045955" cy="2574647"/>
            <a:chOff x="0" y="0"/>
            <a:chExt cx="6350000" cy="5499100"/>
          </a:xfrm>
        </p:grpSpPr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10"/>
              <a:stretch>
                <a:fillRect l="-27073" r="-282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Freeform 21"/>
          <p:cNvSpPr/>
          <p:nvPr/>
        </p:nvSpPr>
        <p:spPr>
          <a:xfrm rot="-5400000">
            <a:off x="-742172" y="5071884"/>
            <a:ext cx="2935267" cy="1450925"/>
          </a:xfrm>
          <a:custGeom>
            <a:avLst/>
            <a:gdLst/>
            <a:ahLst/>
            <a:cxnLst/>
            <a:rect l="l" t="t" r="r" b="b"/>
            <a:pathLst>
              <a:path w="2935267" h="3147739">
                <a:moveTo>
                  <a:pt x="0" y="0"/>
                </a:moveTo>
                <a:lnTo>
                  <a:pt x="2935266" y="0"/>
                </a:lnTo>
                <a:lnTo>
                  <a:pt x="2935266" y="3147739"/>
                </a:lnTo>
                <a:lnTo>
                  <a:pt x="0" y="31477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6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116947" b="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2D76432C-24CB-F93E-7FA7-25CE8A197D99}"/>
              </a:ext>
            </a:extLst>
          </p:cNvPr>
          <p:cNvGrpSpPr/>
          <p:nvPr/>
        </p:nvGrpSpPr>
        <p:grpSpPr>
          <a:xfrm>
            <a:off x="1578806" y="2370910"/>
            <a:ext cx="6346992" cy="1912304"/>
            <a:chOff x="1578867" y="1866900"/>
            <a:chExt cx="6346992" cy="1912304"/>
          </a:xfrm>
        </p:grpSpPr>
        <p:sp>
          <p:nvSpPr>
            <p:cNvPr id="22" name="TextBox 22"/>
            <p:cNvSpPr txBox="1"/>
            <p:nvPr/>
          </p:nvSpPr>
          <p:spPr>
            <a:xfrm>
              <a:off x="1616302" y="3090297"/>
              <a:ext cx="6217898" cy="6889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wyzwania</a:t>
              </a:r>
              <a:r>
                <a:rPr lang="en-US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oraz</a:t>
              </a:r>
              <a:r>
                <a:rPr lang="en-US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szanse</a:t>
              </a:r>
              <a:r>
                <a:rPr lang="pl-PL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dla</a:t>
              </a:r>
              <a:r>
                <a:rPr lang="en-US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gospodarki</a:t>
              </a:r>
              <a:r>
                <a:rPr lang="en-US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br>
                <a:rPr lang="pl-PL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</a:b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i</a:t>
              </a:r>
              <a:r>
                <a:rPr lang="en-US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obronności</a:t>
              </a:r>
              <a:r>
                <a:rPr lang="en-US" sz="16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państwa</a:t>
              </a:r>
              <a:endParaRPr lang="en-US" sz="16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endParaRPr>
            </a:p>
          </p:txBody>
        </p:sp>
        <p:sp>
          <p:nvSpPr>
            <p:cNvPr id="23" name="TextBox 2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8867" y="2480697"/>
              <a:ext cx="6346992" cy="680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59"/>
                </a:lnSpc>
              </a:pPr>
              <a:r>
                <a:rPr lang="en-US" sz="4300" b="1" dirty="0">
                  <a:solidFill>
                    <a:schemeClr val="bg1">
                      <a:lumMod val="50000"/>
                    </a:schemeClr>
                  </a:solidFill>
                  <a:latin typeface="Verdana Pro Condensed Bold"/>
                  <a:ea typeface="Verdana Pro Condensed Bold"/>
                  <a:cs typeface="Verdana Pro Condensed Bold"/>
                  <a:sym typeface="Verdana Pro Condensed Bold"/>
                </a:rPr>
                <a:t>POJAZDY AUTONOMICZNE</a:t>
              </a:r>
            </a:p>
          </p:txBody>
        </p:sp>
        <p:sp>
          <p:nvSpPr>
            <p:cNvPr id="24" name="TextBox 24"/>
            <p:cNvSpPr txBox="1">
              <a:spLocks/>
            </p:cNvSpPr>
            <p:nvPr/>
          </p:nvSpPr>
          <p:spPr>
            <a:xfrm>
              <a:off x="1600200" y="1866900"/>
              <a:ext cx="6304327" cy="689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01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II KONFERENCJA </a:t>
              </a:r>
              <a:r>
                <a:rPr lang="pl-PL" sz="20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N</a:t>
              </a:r>
              <a:r>
                <a:rPr lang="en-US" sz="20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AUKOWO-TECHNICZNA</a:t>
              </a:r>
            </a:p>
          </p:txBody>
        </p:sp>
      </p:grpSp>
      <p:sp>
        <p:nvSpPr>
          <p:cNvPr id="25" name="TextBox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6724" y="9258300"/>
            <a:ext cx="546964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6"/>
              </a:lnSpc>
            </a:pPr>
            <a:r>
              <a:rPr lang="pl-PL" sz="2320" spc="202" dirty="0">
                <a:solidFill>
                  <a:srgbClr val="596068"/>
                </a:solidFill>
                <a:latin typeface="Verdana Pro"/>
                <a:ea typeface="Verdana Pro"/>
                <a:cs typeface="Verdana Pro"/>
                <a:sym typeface="Verdana Pro"/>
              </a:rPr>
              <a:t>Jachranka, 27-28</a:t>
            </a:r>
            <a:r>
              <a:rPr lang="en-US" sz="2320" spc="202" dirty="0">
                <a:solidFill>
                  <a:srgbClr val="596068"/>
                </a:solidFill>
                <a:latin typeface="Verdana Pro"/>
                <a:ea typeface="Verdana Pro"/>
                <a:cs typeface="Verdana Pro"/>
                <a:sym typeface="Verdana Pro"/>
              </a:rPr>
              <a:t>.</a:t>
            </a:r>
            <a:r>
              <a:rPr lang="pl-PL" sz="2320" spc="202" dirty="0">
                <a:solidFill>
                  <a:srgbClr val="596068"/>
                </a:solidFill>
                <a:latin typeface="Verdana Pro"/>
                <a:ea typeface="Verdana Pro"/>
                <a:cs typeface="Verdana Pro"/>
                <a:sym typeface="Verdana Pro"/>
              </a:rPr>
              <a:t>11.2024 r. </a:t>
            </a:r>
            <a:endParaRPr lang="en-US" sz="2320" spc="202" dirty="0">
              <a:solidFill>
                <a:srgbClr val="596068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034800B2-24DD-62B0-69D3-A6988CAF8337}"/>
              </a:ext>
            </a:extLst>
          </p:cNvPr>
          <p:cNvSpPr txBox="1">
            <a:spLocks/>
          </p:cNvSpPr>
          <p:nvPr/>
        </p:nvSpPr>
        <p:spPr>
          <a:xfrm>
            <a:off x="1624478" y="6532191"/>
            <a:ext cx="921515" cy="668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pl-PL" sz="20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Autor: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1E911302-3264-8613-38E2-59A4A2EC15E0}"/>
              </a:ext>
            </a:extLst>
          </p:cNvPr>
          <p:cNvSpPr txBox="1">
            <a:spLocks/>
          </p:cNvSpPr>
          <p:nvPr/>
        </p:nvSpPr>
        <p:spPr>
          <a:xfrm>
            <a:off x="1608376" y="4520596"/>
            <a:ext cx="2874268" cy="668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1"/>
              </a:lnSpc>
            </a:pPr>
            <a:r>
              <a:rPr lang="pl-PL" sz="20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Tytuł prezentacji:</a:t>
            </a: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6921B497-72DA-748F-B8DF-5D99E0F1204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02816" y="101448"/>
            <a:ext cx="3078512" cy="1755272"/>
            <a:chOff x="7202816" y="101448"/>
            <a:chExt cx="3078512" cy="1755272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BA2D05AE-574E-BFB2-AEDE-9D0F3BF00BC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24220" y="1333500"/>
              <a:ext cx="30571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l-PL" sz="1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Wojskowy Instytut Techniki</a:t>
              </a:r>
              <a:br>
                <a:rPr lang="pl-PL" sz="1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</a:br>
              <a:r>
                <a:rPr lang="pl-PL" sz="1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Pancernej i Samochodowej </a:t>
              </a:r>
            </a:p>
          </p:txBody>
        </p:sp>
        <p:pic>
          <p:nvPicPr>
            <p:cNvPr id="3" name="Obraz 2" descr="Obraz zawierający sylwetka&#10;&#10;Opis wygenerowany automatycznie przy średnim poziomie pewności">
              <a:extLst>
                <a:ext uri="{FF2B5EF4-FFF2-40B4-BE49-F238E27FC236}">
                  <a16:creationId xmlns:a16="http://schemas.microsoft.com/office/drawing/2014/main" id="{899971D9-80F3-D85C-E1A0-06D627DFC66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816" y="101448"/>
              <a:ext cx="2898064" cy="1630161"/>
            </a:xfrm>
            <a:prstGeom prst="rect">
              <a:avLst/>
            </a:prstGeom>
          </p:spPr>
        </p:pic>
      </p:grpSp>
      <p:pic>
        <p:nvPicPr>
          <p:cNvPr id="29" name="Obraz 28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F254CE53-9C31-7183-C973-FB933E23DA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5" y="344143"/>
            <a:ext cx="5212045" cy="1790545"/>
          </a:xfrm>
          <a:prstGeom prst="rect">
            <a:avLst/>
          </a:prstGeom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F0FCDA16-FE7C-FBED-2A6C-45631D44DB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11734800" y="-461873"/>
            <a:ext cx="3817454" cy="4093785"/>
          </a:xfrm>
          <a:custGeom>
            <a:avLst/>
            <a:gdLst/>
            <a:ahLst/>
            <a:cxnLst/>
            <a:rect l="l" t="t" r="r" b="b"/>
            <a:pathLst>
              <a:path w="3817454" h="4093785">
                <a:moveTo>
                  <a:pt x="0" y="0"/>
                </a:moveTo>
                <a:lnTo>
                  <a:pt x="3817454" y="0"/>
                </a:lnTo>
                <a:lnTo>
                  <a:pt x="3817454" y="4093785"/>
                </a:lnTo>
                <a:lnTo>
                  <a:pt x="0" y="409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10800000">
            <a:off x="16617238" y="6901231"/>
            <a:ext cx="1670761" cy="3008454"/>
          </a:xfrm>
          <a:custGeom>
            <a:avLst/>
            <a:gdLst/>
            <a:ahLst/>
            <a:cxnLst/>
            <a:rect l="l" t="t" r="r" b="b"/>
            <a:pathLst>
              <a:path w="2805383" h="3008454">
                <a:moveTo>
                  <a:pt x="0" y="0"/>
                </a:moveTo>
                <a:lnTo>
                  <a:pt x="2805383" y="0"/>
                </a:lnTo>
                <a:lnTo>
                  <a:pt x="2805383" y="3008454"/>
                </a:lnTo>
                <a:lnTo>
                  <a:pt x="0" y="30084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791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866098" y="3181056"/>
            <a:ext cx="15057966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labore et dolore magna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Ut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ad minim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veniam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quis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nostrud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exercitation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ullamco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nisi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aliquip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commodo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consequat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Duis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aute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irure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reprehenderit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voluptate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esse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cillum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dolore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eu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fugiat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nulla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pariatur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Excepteur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sint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occaecat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cupidatat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proident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sunt in culpa qui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officia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deserunt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mollit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id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>
          <a:xfrm>
            <a:off x="627061" y="419100"/>
            <a:ext cx="2497139" cy="629909"/>
          </a:xfrm>
          <a:custGeom>
            <a:avLst/>
            <a:gdLst/>
            <a:ahLst/>
            <a:cxnLst/>
            <a:rect l="l" t="t" r="r" b="b"/>
            <a:pathLst>
              <a:path w="3868536" h="975847">
                <a:moveTo>
                  <a:pt x="0" y="0"/>
                </a:moveTo>
                <a:lnTo>
                  <a:pt x="3868536" y="0"/>
                </a:lnTo>
                <a:lnTo>
                  <a:pt x="3868536" y="975847"/>
                </a:lnTo>
                <a:lnTo>
                  <a:pt x="0" y="975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>
            <a:spLocks/>
          </p:cNvSpPr>
          <p:nvPr/>
        </p:nvSpPr>
        <p:spPr>
          <a:xfrm>
            <a:off x="15887440" y="-10133"/>
            <a:ext cx="1583731" cy="890849"/>
          </a:xfrm>
          <a:custGeom>
            <a:avLst/>
            <a:gdLst/>
            <a:ahLst/>
            <a:cxnLst/>
            <a:rect l="l" t="t" r="r" b="b"/>
            <a:pathLst>
              <a:path w="2954047" h="1661652">
                <a:moveTo>
                  <a:pt x="0" y="0"/>
                </a:moveTo>
                <a:lnTo>
                  <a:pt x="2954047" y="0"/>
                </a:lnTo>
                <a:lnTo>
                  <a:pt x="2954047" y="1661652"/>
                </a:lnTo>
                <a:lnTo>
                  <a:pt x="0" y="1661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762000" y="5900956"/>
            <a:ext cx="1534122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labore et dolore magna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Ut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ad minim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veniam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quis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nostrud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exercitation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ullamco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nisi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aliquip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commodo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consequat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Duis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aute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irure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reprehenderit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voluptate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esse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cillum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dolore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eu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fugiat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nulla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pariatur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Excepteur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sint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occaecat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cupidatat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proident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sunt in culpa qui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officia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deserunt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mollit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id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581" y="2095500"/>
            <a:ext cx="14111824" cy="709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 err="1">
                <a:latin typeface="Verdana Pro Condensed"/>
                <a:ea typeface="Verdana Pro Condensed"/>
                <a:cs typeface="Verdana Pro Condensed"/>
                <a:sym typeface="Verdana Pro Condensed"/>
              </a:rPr>
              <a:t>Tytuł</a:t>
            </a:r>
            <a:r>
              <a:rPr lang="pl-PL" sz="4200" dirty="0">
                <a:latin typeface="Verdana Pro Condensed"/>
                <a:ea typeface="Verdana Pro Condensed"/>
                <a:cs typeface="Verdana Pro Condensed"/>
                <a:sym typeface="Verdana Pro Condensed"/>
              </a:rPr>
              <a:t> slajdu</a:t>
            </a:r>
            <a:endParaRPr lang="en-US" sz="4200" dirty="0">
              <a:latin typeface="Verdana Pro Condensed"/>
              <a:ea typeface="Verdana Pro Condensed"/>
              <a:cs typeface="Verdana Pro Condensed"/>
              <a:sym typeface="Verdana Pro Condensed"/>
            </a:endParaRP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73343" y="9712243"/>
            <a:ext cx="3733658" cy="297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en-US" sz="1600" spc="194" dirty="0" err="1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Jachranka</a:t>
            </a:r>
            <a:r>
              <a:rPr lang="en-US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, 27-28.11.2024 r.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E0C1B5C2-E43B-5300-46E3-680F108BB7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602" y="9692062"/>
            <a:ext cx="854955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Autor:</a:t>
            </a:r>
            <a:endParaRPr lang="en-US" sz="1600" spc="194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C02E1AAD-19AE-965F-EF94-062CCDD348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57786"/>
            <a:ext cx="18288000" cy="62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II KONFERENCJA NAUKOWO-TECHNICZNA</a:t>
            </a:r>
          </a:p>
          <a:p>
            <a:pPr algn="ctr">
              <a:lnSpc>
                <a:spcPts val="2594"/>
              </a:lnSpc>
            </a:pPr>
            <a:r>
              <a:rPr lang="pl-PL" sz="1600" b="1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POJAZDY AUTONOMICZNE – wyzwania oraz szanse dla gospodarki i obronności państwa </a:t>
            </a:r>
            <a:endParaRPr lang="en-US" sz="1600" b="1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A7B1D8F-79F4-228E-7864-8F961F4D13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63265" y="1409700"/>
            <a:ext cx="1714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5">
            <a:extLst>
              <a:ext uri="{FF2B5EF4-FFF2-40B4-BE49-F238E27FC236}">
                <a16:creationId xmlns:a16="http://schemas.microsoft.com/office/drawing/2014/main" id="{E4E8CAE3-39AB-1AB3-3412-351AAB62CCF7}"/>
              </a:ext>
            </a:extLst>
          </p:cNvPr>
          <p:cNvSpPr txBox="1"/>
          <p:nvPr/>
        </p:nvSpPr>
        <p:spPr>
          <a:xfrm>
            <a:off x="1600200" y="9665613"/>
            <a:ext cx="36743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Lorem</a:t>
            </a:r>
            <a: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ipsum</a:t>
            </a:r>
            <a: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b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dolor</a:t>
            </a:r>
            <a:endParaRPr lang="en-US" sz="14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5E583ACA-4477-6381-CAF7-AF2A2F1CB921}"/>
              </a:ext>
            </a:extLst>
          </p:cNvPr>
          <p:cNvSpPr txBox="1"/>
          <p:nvPr/>
        </p:nvSpPr>
        <p:spPr>
          <a:xfrm>
            <a:off x="6553200" y="9665613"/>
            <a:ext cx="7086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labore et dolore</a:t>
            </a:r>
            <a:endParaRPr lang="en-US" sz="14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8" name="Symbol zastępczy numeru slajdu 27">
            <a:extLst>
              <a:ext uri="{FF2B5EF4-FFF2-40B4-BE49-F238E27FC236}">
                <a16:creationId xmlns:a16="http://schemas.microsoft.com/office/drawing/2014/main" id="{3DD91E90-EA32-9B73-831E-408B2F9EDE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630680" y="91059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900B61F9-050E-E7CD-2614-957E4A4640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63265" y="9410700"/>
            <a:ext cx="171614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5A4D92-242F-3DDB-F86E-808CDA7A3B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11400" y="657474"/>
            <a:ext cx="27494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Wojskowy Instytut Techniki</a:t>
            </a:r>
            <a:b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</a:br>
            <a: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Pancernej i Samochodowej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E7C92BC-1081-513F-4B5B-EC2EC2B115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1000" y="9715500"/>
            <a:ext cx="2321281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Tytuł prezentacji: </a:t>
            </a:r>
            <a:endParaRPr lang="en-US" sz="1600" spc="194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1E757-DFEC-8520-4597-D2404B551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290ED6EB-2BE9-7B63-C7BD-27C43C49740B}"/>
              </a:ext>
            </a:extLst>
          </p:cNvPr>
          <p:cNvSpPr/>
          <p:nvPr/>
        </p:nvSpPr>
        <p:spPr>
          <a:xfrm rot="-10800000">
            <a:off x="16617238" y="6901231"/>
            <a:ext cx="1670761" cy="3008454"/>
          </a:xfrm>
          <a:custGeom>
            <a:avLst/>
            <a:gdLst/>
            <a:ahLst/>
            <a:cxnLst/>
            <a:rect l="l" t="t" r="r" b="b"/>
            <a:pathLst>
              <a:path w="2805383" h="3008454">
                <a:moveTo>
                  <a:pt x="0" y="0"/>
                </a:moveTo>
                <a:lnTo>
                  <a:pt x="2805383" y="0"/>
                </a:lnTo>
                <a:lnTo>
                  <a:pt x="2805383" y="3008454"/>
                </a:lnTo>
                <a:lnTo>
                  <a:pt x="0" y="300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791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B4AF081-7678-7406-68C0-2B1731ADB456}"/>
              </a:ext>
            </a:extLst>
          </p:cNvPr>
          <p:cNvSpPr txBox="1"/>
          <p:nvPr/>
        </p:nvSpPr>
        <p:spPr>
          <a:xfrm>
            <a:off x="914400" y="5015176"/>
            <a:ext cx="1534122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labore et dolore magna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Ut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ad minim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veniam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quis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nostrud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exercitation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ullamco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nisi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aliquip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commodo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consequat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Duis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aute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irure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reprehenderit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voluptate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esse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cillum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dolore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eu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fugiat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nulla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pariatur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Excepteur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sint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occaecat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cupidatat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proident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sunt in culpa qui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officia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deserunt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mollit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id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07AC2DF-FD21-8BC2-3369-8A53026301BC}"/>
              </a:ext>
            </a:extLst>
          </p:cNvPr>
          <p:cNvSpPr txBox="1"/>
          <p:nvPr/>
        </p:nvSpPr>
        <p:spPr>
          <a:xfrm>
            <a:off x="914400" y="2075505"/>
            <a:ext cx="14111824" cy="709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 err="1">
                <a:latin typeface="Verdana Pro Condensed"/>
                <a:ea typeface="Verdana Pro Condensed"/>
                <a:cs typeface="Verdana Pro Condensed"/>
                <a:sym typeface="Verdana Pro Condensed"/>
              </a:rPr>
              <a:t>Tytuł</a:t>
            </a:r>
            <a:r>
              <a:rPr lang="pl-PL" sz="4200" dirty="0">
                <a:latin typeface="Verdana Pro Condensed"/>
                <a:ea typeface="Verdana Pro Condensed"/>
                <a:cs typeface="Verdana Pro Condensed"/>
                <a:sym typeface="Verdana Pro Condensed"/>
              </a:rPr>
              <a:t> slajdu</a:t>
            </a:r>
            <a:endParaRPr lang="en-US" sz="4200" dirty="0">
              <a:latin typeface="Verdana Pro Condensed"/>
              <a:ea typeface="Verdana Pro Condensed"/>
              <a:cs typeface="Verdana Pro Condensed"/>
              <a:sym typeface="Verdana Pro Condensed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F29499D-6FDE-ED68-71A5-9F9210D6F649}"/>
              </a:ext>
            </a:extLst>
          </p:cNvPr>
          <p:cNvCxnSpPr>
            <a:cxnSpLocks/>
          </p:cNvCxnSpPr>
          <p:nvPr/>
        </p:nvCxnSpPr>
        <p:spPr>
          <a:xfrm>
            <a:off x="563265" y="9410700"/>
            <a:ext cx="171614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3">
            <a:extLst>
              <a:ext uri="{FF2B5EF4-FFF2-40B4-BE49-F238E27FC236}">
                <a16:creationId xmlns:a16="http://schemas.microsoft.com/office/drawing/2014/main" id="{8E8B4D6C-9F4E-529C-5CCB-6634CF577C93}"/>
              </a:ext>
            </a:extLst>
          </p:cNvPr>
          <p:cNvSpPr txBox="1"/>
          <p:nvPr/>
        </p:nvSpPr>
        <p:spPr>
          <a:xfrm>
            <a:off x="667602" y="3448815"/>
            <a:ext cx="1505796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2575"/>
              </a:lnSpc>
              <a:buFont typeface="Arial"/>
              <a:buChar char="•"/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endParaRPr lang="en-US" sz="2299" spc="193" dirty="0">
              <a:latin typeface="Verdana Pro"/>
              <a:ea typeface="Verdana Pro"/>
              <a:cs typeface="Verdana Pro"/>
              <a:sym typeface="Verdana Pro"/>
            </a:endParaRPr>
          </a:p>
          <a:p>
            <a:pPr marL="496569" lvl="1" indent="-248284" algn="l">
              <a:lnSpc>
                <a:spcPts val="2575"/>
              </a:lnSpc>
              <a:buFont typeface="Arial"/>
              <a:buChar char="•"/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endParaRPr lang="en-US" sz="2299" spc="193" dirty="0">
              <a:latin typeface="Verdana Pro"/>
              <a:ea typeface="Verdana Pro"/>
              <a:cs typeface="Verdana Pro"/>
              <a:sym typeface="Verdana Pro"/>
            </a:endParaRPr>
          </a:p>
          <a:p>
            <a:pPr marL="496569" lvl="1" indent="-248284" algn="l">
              <a:lnSpc>
                <a:spcPts val="2575"/>
              </a:lnSpc>
              <a:buFont typeface="Arial"/>
              <a:buChar char="•"/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endParaRPr lang="en-US" sz="2299" spc="193" dirty="0"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E19507F9-DD17-69A3-EEC5-E0A7752706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602" y="9692062"/>
            <a:ext cx="854955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pl-PL" sz="1600" spc="194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Autor:</a:t>
            </a:r>
            <a:endParaRPr lang="en-US" sz="16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B25B5B65-4342-C5DC-FEEA-AACB2ECC2B1D}"/>
              </a:ext>
            </a:extLst>
          </p:cNvPr>
          <p:cNvSpPr txBox="1"/>
          <p:nvPr/>
        </p:nvSpPr>
        <p:spPr>
          <a:xfrm>
            <a:off x="1600200" y="9665613"/>
            <a:ext cx="36743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Lorem</a:t>
            </a:r>
            <a: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ipsum</a:t>
            </a:r>
            <a: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b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dolor</a:t>
            </a:r>
            <a:endParaRPr lang="en-US" sz="14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CA5655A-9336-9E6C-E244-26B0CFA0E29D}"/>
              </a:ext>
            </a:extLst>
          </p:cNvPr>
          <p:cNvSpPr txBox="1"/>
          <p:nvPr/>
        </p:nvSpPr>
        <p:spPr>
          <a:xfrm>
            <a:off x="6553200" y="9665613"/>
            <a:ext cx="7086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labore et dolore</a:t>
            </a:r>
            <a:endParaRPr lang="en-US" sz="14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93CC22F9-7DC0-9168-86C0-45EE6296C2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73343" y="9712243"/>
            <a:ext cx="3733658" cy="297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en-US" sz="1600" spc="194" dirty="0" err="1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Jachranka</a:t>
            </a:r>
            <a:r>
              <a:rPr lang="en-US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, 27-28.11.2024 r.</a:t>
            </a:r>
          </a:p>
        </p:txBody>
      </p:sp>
      <p:sp>
        <p:nvSpPr>
          <p:cNvPr id="31" name="Symbol zastępczy numeru slajdu 30">
            <a:extLst>
              <a:ext uri="{FF2B5EF4-FFF2-40B4-BE49-F238E27FC236}">
                <a16:creationId xmlns:a16="http://schemas.microsoft.com/office/drawing/2014/main" id="{C9164BF4-2F03-0E25-1B8C-5D8D548DA2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676400" y="91059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0A45466-4F12-4000-64A0-A461410D4E16}"/>
              </a:ext>
            </a:extLst>
          </p:cNvPr>
          <p:cNvSpPr>
            <a:spLocks/>
          </p:cNvSpPr>
          <p:nvPr/>
        </p:nvSpPr>
        <p:spPr>
          <a:xfrm>
            <a:off x="627061" y="419100"/>
            <a:ext cx="2497139" cy="629909"/>
          </a:xfrm>
          <a:custGeom>
            <a:avLst/>
            <a:gdLst/>
            <a:ahLst/>
            <a:cxnLst/>
            <a:rect l="l" t="t" r="r" b="b"/>
            <a:pathLst>
              <a:path w="3868536" h="975847">
                <a:moveTo>
                  <a:pt x="0" y="0"/>
                </a:moveTo>
                <a:lnTo>
                  <a:pt x="3868536" y="0"/>
                </a:lnTo>
                <a:lnTo>
                  <a:pt x="3868536" y="975847"/>
                </a:lnTo>
                <a:lnTo>
                  <a:pt x="0" y="975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7C301229-549E-B57B-CACF-5AACAABC3AA9}"/>
              </a:ext>
            </a:extLst>
          </p:cNvPr>
          <p:cNvSpPr>
            <a:spLocks/>
          </p:cNvSpPr>
          <p:nvPr/>
        </p:nvSpPr>
        <p:spPr>
          <a:xfrm>
            <a:off x="15887440" y="-10133"/>
            <a:ext cx="1583731" cy="890849"/>
          </a:xfrm>
          <a:custGeom>
            <a:avLst/>
            <a:gdLst/>
            <a:ahLst/>
            <a:cxnLst/>
            <a:rect l="l" t="t" r="r" b="b"/>
            <a:pathLst>
              <a:path w="2954047" h="1661652">
                <a:moveTo>
                  <a:pt x="0" y="0"/>
                </a:moveTo>
                <a:lnTo>
                  <a:pt x="2954047" y="0"/>
                </a:lnTo>
                <a:lnTo>
                  <a:pt x="2954047" y="1661652"/>
                </a:lnTo>
                <a:lnTo>
                  <a:pt x="0" y="1661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4FCF8044-2866-D43F-8E89-37083041D8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57786"/>
            <a:ext cx="18288000" cy="62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II KONFERENCJA NAUKOWO-TECHNICZNA</a:t>
            </a:r>
          </a:p>
          <a:p>
            <a:pPr algn="ctr">
              <a:lnSpc>
                <a:spcPts val="2594"/>
              </a:lnSpc>
            </a:pPr>
            <a:r>
              <a:rPr lang="pl-PL" sz="1600" b="1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POJAZDY AUTONOMICZNE – wyzwania oraz szanse dla gospodarki i obronności państwa </a:t>
            </a:r>
            <a:endParaRPr lang="en-US" sz="1600" b="1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D19447A0-08C3-4B27-402B-9F1BAC24A5C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63265" y="1409700"/>
            <a:ext cx="1714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8B66822-EE32-4F4C-D89A-99F4BE641C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40000" y="657474"/>
            <a:ext cx="25208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Wojskowy Instytut Techniki</a:t>
            </a:r>
            <a:b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</a:br>
            <a: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Pancernej i Samochodowej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10042356-545A-B1FC-5BDC-6CA16B4A05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1000" y="9715500"/>
            <a:ext cx="2321281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Tytuł prezentacji: </a:t>
            </a:r>
            <a:endParaRPr lang="en-US" sz="1600" spc="194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</p:spTree>
    <p:extLst>
      <p:ext uri="{BB962C8B-B14F-4D97-AF65-F5344CB8AC3E}">
        <p14:creationId xmlns:p14="http://schemas.microsoft.com/office/powerpoint/2010/main" val="196187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FD18-0544-5F48-B1B3-C0A0907E8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F1687671-98A7-F90B-E4D6-F45EE7ABB6F8}"/>
              </a:ext>
            </a:extLst>
          </p:cNvPr>
          <p:cNvSpPr/>
          <p:nvPr/>
        </p:nvSpPr>
        <p:spPr>
          <a:xfrm rot="-10800000">
            <a:off x="16617238" y="6901231"/>
            <a:ext cx="1670761" cy="3008454"/>
          </a:xfrm>
          <a:custGeom>
            <a:avLst/>
            <a:gdLst/>
            <a:ahLst/>
            <a:cxnLst/>
            <a:rect l="l" t="t" r="r" b="b"/>
            <a:pathLst>
              <a:path w="2805383" h="3008454">
                <a:moveTo>
                  <a:pt x="0" y="0"/>
                </a:moveTo>
                <a:lnTo>
                  <a:pt x="2805383" y="0"/>
                </a:lnTo>
                <a:lnTo>
                  <a:pt x="2805383" y="3008454"/>
                </a:lnTo>
                <a:lnTo>
                  <a:pt x="0" y="3008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791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1D6283A-6828-C640-FE60-A7BF60B7CA70}"/>
              </a:ext>
            </a:extLst>
          </p:cNvPr>
          <p:cNvSpPr txBox="1"/>
          <p:nvPr/>
        </p:nvSpPr>
        <p:spPr>
          <a:xfrm>
            <a:off x="762000" y="6642100"/>
            <a:ext cx="1534122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labore et dolore magna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Ut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ad minim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veniam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quis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nostrud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exercitation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ullamco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laboris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nisi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aliquip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ex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commodo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consequat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Duis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aute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irure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reprehenderit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voluptate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velit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esse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cillum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dolore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eu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fugiat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nulla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pariatur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Excepteur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sint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occaecat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cupidatat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non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proident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, sunt in culpa qui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officia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deserunt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mollit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anim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id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est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2299" spc="193" dirty="0" err="1">
                <a:latin typeface="Verdana Pro"/>
                <a:ea typeface="Verdana Pro"/>
                <a:cs typeface="Verdana Pro"/>
                <a:sym typeface="Verdana Pro"/>
              </a:rPr>
              <a:t>laborum</a:t>
            </a:r>
            <a:r>
              <a:rPr lang="en-US" sz="2299" spc="193" dirty="0">
                <a:latin typeface="Verdana Pro"/>
                <a:ea typeface="Verdana Pro"/>
                <a:cs typeface="Verdana Pro"/>
                <a:sym typeface="Verdana Pro"/>
              </a:rPr>
              <a:t>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1E41F85-73B6-E43B-6A5F-F52E209548E0}"/>
              </a:ext>
            </a:extLst>
          </p:cNvPr>
          <p:cNvSpPr txBox="1"/>
          <p:nvPr/>
        </p:nvSpPr>
        <p:spPr>
          <a:xfrm>
            <a:off x="762000" y="2061391"/>
            <a:ext cx="14111824" cy="709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 err="1">
                <a:latin typeface="Verdana Pro Condensed"/>
                <a:ea typeface="Verdana Pro Condensed"/>
                <a:cs typeface="Verdana Pro Condensed"/>
                <a:sym typeface="Verdana Pro Condensed"/>
              </a:rPr>
              <a:t>Tytuł</a:t>
            </a:r>
            <a:r>
              <a:rPr lang="pl-PL" sz="4200" dirty="0">
                <a:latin typeface="Verdana Pro Condensed"/>
                <a:ea typeface="Verdana Pro Condensed"/>
                <a:cs typeface="Verdana Pro Condensed"/>
                <a:sym typeface="Verdana Pro Condensed"/>
              </a:rPr>
              <a:t> slajdu</a:t>
            </a:r>
            <a:endParaRPr lang="en-US" sz="4200" dirty="0">
              <a:latin typeface="Verdana Pro Condensed"/>
              <a:ea typeface="Verdana Pro Condensed"/>
              <a:cs typeface="Verdana Pro Condensed"/>
              <a:sym typeface="Verdana Pro Condensed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D410CF9A-6039-211F-13EC-AF733F477CB7}"/>
              </a:ext>
            </a:extLst>
          </p:cNvPr>
          <p:cNvCxnSpPr>
            <a:cxnSpLocks/>
          </p:cNvCxnSpPr>
          <p:nvPr/>
        </p:nvCxnSpPr>
        <p:spPr>
          <a:xfrm>
            <a:off x="563265" y="9410700"/>
            <a:ext cx="171614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>
            <a:extLst>
              <a:ext uri="{FF2B5EF4-FFF2-40B4-BE49-F238E27FC236}">
                <a16:creationId xmlns:a16="http://schemas.microsoft.com/office/drawing/2014/main" id="{138018EF-A286-7730-2A67-46ABAB968C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602" y="9692062"/>
            <a:ext cx="854955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Autor:</a:t>
            </a:r>
            <a:endParaRPr lang="en-US" sz="1600" spc="194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64B37993-D1C8-460C-F5E2-A8223343FC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91000" y="9715500"/>
            <a:ext cx="2321281" cy="292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Tytuł prezentacji: </a:t>
            </a:r>
            <a:endParaRPr lang="en-US" sz="1600" spc="194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FDDFB4B2-89C3-7F1E-6052-25BEF59EA68D}"/>
              </a:ext>
            </a:extLst>
          </p:cNvPr>
          <p:cNvSpPr txBox="1"/>
          <p:nvPr/>
        </p:nvSpPr>
        <p:spPr>
          <a:xfrm>
            <a:off x="1600200" y="9665613"/>
            <a:ext cx="36743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Lorem</a:t>
            </a:r>
            <a: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ipsum</a:t>
            </a:r>
            <a: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br>
              <a:rPr lang="pl-PL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</a:br>
            <a:r>
              <a:rPr lang="pl-PL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dolor</a:t>
            </a:r>
            <a:endParaRPr lang="en-US" sz="14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C4E6A3A-69F1-7446-93BB-758CFCC0173C}"/>
              </a:ext>
            </a:extLst>
          </p:cNvPr>
          <p:cNvSpPr txBox="1"/>
          <p:nvPr/>
        </p:nvSpPr>
        <p:spPr>
          <a:xfrm>
            <a:off x="6553200" y="9665613"/>
            <a:ext cx="7086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Lorem ipsum dolor sit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amet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,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consectetur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adipiscing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elit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, sed do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eiusmod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tempor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incididunt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</a:t>
            </a:r>
            <a:r>
              <a:rPr lang="en-US" sz="1400" spc="193" dirty="0" err="1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ut</a:t>
            </a:r>
            <a:r>
              <a:rPr lang="en-US" sz="1400" spc="193" dirty="0">
                <a:solidFill>
                  <a:schemeClr val="bg1">
                    <a:lumMod val="50000"/>
                  </a:schemeClr>
                </a:solidFill>
                <a:latin typeface="Verdana Pro"/>
                <a:ea typeface="Verdana Pro"/>
                <a:cs typeface="Verdana Pro"/>
                <a:sym typeface="Verdana Pro"/>
              </a:rPr>
              <a:t> labore et dolore</a:t>
            </a:r>
            <a:endParaRPr lang="en-US" sz="1400" spc="194" dirty="0">
              <a:solidFill>
                <a:schemeClr val="bg1">
                  <a:lumMod val="50000"/>
                </a:schemeClr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EDBE711F-317B-6274-B7D3-812BE710FA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73343" y="9712243"/>
            <a:ext cx="3733658" cy="297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en-US" sz="1600" spc="194" dirty="0" err="1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Jachranka</a:t>
            </a:r>
            <a:r>
              <a:rPr lang="en-US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, 27-28.11.2024 r.</a:t>
            </a:r>
          </a:p>
        </p:txBody>
      </p:sp>
      <p:sp>
        <p:nvSpPr>
          <p:cNvPr id="31" name="Symbol zastępczy numeru slajdu 30">
            <a:extLst>
              <a:ext uri="{FF2B5EF4-FFF2-40B4-BE49-F238E27FC236}">
                <a16:creationId xmlns:a16="http://schemas.microsoft.com/office/drawing/2014/main" id="{FF27443C-097C-2C9D-65B7-CA9E7B1E69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676400" y="91059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03B6663-52B7-1DF3-D5D2-DCF1E49CE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695424"/>
              </p:ext>
            </p:extLst>
          </p:nvPr>
        </p:nvGraphicFramePr>
        <p:xfrm>
          <a:off x="4572001" y="2177753"/>
          <a:ext cx="6934200" cy="3956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reeform 10">
            <a:extLst>
              <a:ext uri="{FF2B5EF4-FFF2-40B4-BE49-F238E27FC236}">
                <a16:creationId xmlns:a16="http://schemas.microsoft.com/office/drawing/2014/main" id="{51201C20-F7FD-C64D-EB87-2FCE9444F4A7}"/>
              </a:ext>
            </a:extLst>
          </p:cNvPr>
          <p:cNvSpPr>
            <a:spLocks/>
          </p:cNvSpPr>
          <p:nvPr/>
        </p:nvSpPr>
        <p:spPr>
          <a:xfrm>
            <a:off x="627061" y="419100"/>
            <a:ext cx="2497139" cy="629909"/>
          </a:xfrm>
          <a:custGeom>
            <a:avLst/>
            <a:gdLst/>
            <a:ahLst/>
            <a:cxnLst/>
            <a:rect l="l" t="t" r="r" b="b"/>
            <a:pathLst>
              <a:path w="3868536" h="975847">
                <a:moveTo>
                  <a:pt x="0" y="0"/>
                </a:moveTo>
                <a:lnTo>
                  <a:pt x="3868536" y="0"/>
                </a:lnTo>
                <a:lnTo>
                  <a:pt x="3868536" y="975847"/>
                </a:lnTo>
                <a:lnTo>
                  <a:pt x="0" y="975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BF3F16A5-2C33-E7D2-1287-2F597B1FDF9F}"/>
              </a:ext>
            </a:extLst>
          </p:cNvPr>
          <p:cNvSpPr>
            <a:spLocks/>
          </p:cNvSpPr>
          <p:nvPr/>
        </p:nvSpPr>
        <p:spPr>
          <a:xfrm>
            <a:off x="15887440" y="-10133"/>
            <a:ext cx="1583731" cy="890849"/>
          </a:xfrm>
          <a:custGeom>
            <a:avLst/>
            <a:gdLst/>
            <a:ahLst/>
            <a:cxnLst/>
            <a:rect l="l" t="t" r="r" b="b"/>
            <a:pathLst>
              <a:path w="2954047" h="1661652">
                <a:moveTo>
                  <a:pt x="0" y="0"/>
                </a:moveTo>
                <a:lnTo>
                  <a:pt x="2954047" y="0"/>
                </a:lnTo>
                <a:lnTo>
                  <a:pt x="2954047" y="1661652"/>
                </a:lnTo>
                <a:lnTo>
                  <a:pt x="0" y="1661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73422F1-A764-C9C7-020A-0C6D8BD750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57786"/>
            <a:ext cx="18288000" cy="62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4"/>
              </a:lnSpc>
            </a:pPr>
            <a:r>
              <a:rPr lang="pl-PL" sz="1600" spc="194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II KONFERENCJA NAUKOWO-TECHNICZNA</a:t>
            </a:r>
          </a:p>
          <a:p>
            <a:pPr algn="ctr">
              <a:lnSpc>
                <a:spcPts val="2594"/>
              </a:lnSpc>
            </a:pPr>
            <a:r>
              <a:rPr lang="pl-PL" sz="1600" b="1" dirty="0">
                <a:solidFill>
                  <a:srgbClr val="737373"/>
                </a:solidFill>
                <a:latin typeface="Verdana Pro"/>
                <a:ea typeface="Verdana Pro"/>
                <a:cs typeface="Verdana Pro"/>
                <a:sym typeface="Verdana Pro"/>
              </a:rPr>
              <a:t>POJAZDY AUTONOMICZNE – wyzwania oraz szanse dla gospodarki i obronności państwa </a:t>
            </a:r>
            <a:endParaRPr lang="en-US" sz="1600" b="1" dirty="0">
              <a:solidFill>
                <a:srgbClr val="737373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8F66001-63F5-3280-1166-35EEF28134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63265" y="1409700"/>
            <a:ext cx="1714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DA9D2F-0884-1DFF-E8C6-28C1C1030A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63800" y="657474"/>
            <a:ext cx="25970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Wojskowy Instytut Techniki</a:t>
            </a:r>
            <a:b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</a:br>
            <a:r>
              <a:rPr lang="pl-PL" sz="11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Pancernej i Samochodowej </a:t>
            </a:r>
          </a:p>
        </p:txBody>
      </p:sp>
    </p:spTree>
    <p:extLst>
      <p:ext uri="{BB962C8B-B14F-4D97-AF65-F5344CB8AC3E}">
        <p14:creationId xmlns:p14="http://schemas.microsoft.com/office/powerpoint/2010/main" val="163766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-742172" y="5071884"/>
            <a:ext cx="2935267" cy="1450925"/>
          </a:xfrm>
          <a:custGeom>
            <a:avLst/>
            <a:gdLst/>
            <a:ahLst/>
            <a:cxnLst/>
            <a:rect l="l" t="t" r="r" b="b"/>
            <a:pathLst>
              <a:path w="2935267" h="3147739">
                <a:moveTo>
                  <a:pt x="0" y="0"/>
                </a:moveTo>
                <a:lnTo>
                  <a:pt x="2935266" y="0"/>
                </a:lnTo>
                <a:lnTo>
                  <a:pt x="2935266" y="3147739"/>
                </a:lnTo>
                <a:lnTo>
                  <a:pt x="0" y="3147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6947" b="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593085" y="4663733"/>
            <a:ext cx="9120407" cy="65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3200" b="1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Dziękuję</a:t>
            </a:r>
            <a:r>
              <a:rPr lang="en-US" sz="3200" b="1" dirty="0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 z </a:t>
            </a:r>
            <a:r>
              <a:rPr lang="en-US" sz="3200" b="1" dirty="0" err="1">
                <a:solidFill>
                  <a:srgbClr val="000000"/>
                </a:solidFill>
                <a:latin typeface="Verdana Pro"/>
                <a:ea typeface="Verdana Pro"/>
                <a:cs typeface="Verdana Pro"/>
                <a:sym typeface="Verdana Pro"/>
              </a:rPr>
              <a:t>uwagę</a:t>
            </a:r>
            <a:endParaRPr lang="en-US" sz="3200" b="1" dirty="0">
              <a:solidFill>
                <a:srgbClr val="000000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53716" y="6362700"/>
            <a:ext cx="10059304" cy="127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1"/>
              </a:lnSpc>
            </a:pPr>
            <a:r>
              <a:rPr lang="pl-PL" sz="32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</a:rPr>
              <a:t>Autor:</a:t>
            </a:r>
            <a:endParaRPr lang="en-US" sz="3200" dirty="0">
              <a:latin typeface="Verdana Pro"/>
              <a:ea typeface="Verdana Pro"/>
              <a:cs typeface="Verdana Pro"/>
              <a:sym typeface="Verdana Pro"/>
            </a:endParaRPr>
          </a:p>
          <a:p>
            <a:pPr algn="l">
              <a:lnSpc>
                <a:spcPts val="5281"/>
              </a:lnSpc>
            </a:pPr>
            <a:r>
              <a:rPr lang="pl-PL" sz="3200" dirty="0">
                <a:latin typeface="Verdana Pro"/>
                <a:ea typeface="Verdana Pro"/>
                <a:cs typeface="Verdana Pro"/>
                <a:sym typeface="Verdana Pro"/>
              </a:rPr>
              <a:t>Dane kontaktowe: </a:t>
            </a:r>
            <a:endParaRPr lang="en-US" sz="3200" dirty="0">
              <a:latin typeface="Verdana Pro"/>
              <a:ea typeface="Verdana Pro"/>
              <a:cs typeface="Verdana Pro"/>
              <a:sym typeface="Verdana Pro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6376585-3D67-C84B-2E3C-F98CCE7D26F9}"/>
              </a:ext>
            </a:extLst>
          </p:cNvPr>
          <p:cNvGrpSpPr/>
          <p:nvPr/>
        </p:nvGrpSpPr>
        <p:grpSpPr>
          <a:xfrm>
            <a:off x="7202816" y="101448"/>
            <a:ext cx="3078512" cy="1755272"/>
            <a:chOff x="7202816" y="101448"/>
            <a:chExt cx="3078512" cy="1755272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3466A56-F3D8-4D97-626D-C8861B71E41A}"/>
                </a:ext>
              </a:extLst>
            </p:cNvPr>
            <p:cNvSpPr txBox="1"/>
            <p:nvPr/>
          </p:nvSpPr>
          <p:spPr>
            <a:xfrm>
              <a:off x="7224220" y="1333500"/>
              <a:ext cx="30571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l-PL" sz="1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Wojskowy Instytut Techniki</a:t>
              </a:r>
              <a:br>
                <a:rPr lang="pl-PL" sz="1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</a:br>
              <a:r>
                <a:rPr lang="pl-PL" sz="1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Pancernej i Samochodowej </a:t>
              </a:r>
            </a:p>
          </p:txBody>
        </p:sp>
        <p:pic>
          <p:nvPicPr>
            <p:cNvPr id="9" name="Obraz 8" descr="Obraz zawierający sylwetka&#10;&#10;Opis wygenerowany automatycznie przy średnim poziomie pewności">
              <a:extLst>
                <a:ext uri="{FF2B5EF4-FFF2-40B4-BE49-F238E27FC236}">
                  <a16:creationId xmlns:a16="http://schemas.microsoft.com/office/drawing/2014/main" id="{4C144059-2EAE-EB70-29C0-440D14C57C9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816" y="101448"/>
              <a:ext cx="2898064" cy="1630161"/>
            </a:xfrm>
            <a:prstGeom prst="rect">
              <a:avLst/>
            </a:prstGeom>
          </p:spPr>
        </p:pic>
      </p:grpSp>
      <p:pic>
        <p:nvPicPr>
          <p:cNvPr id="10" name="Obraz 9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10141E6A-78FF-C711-AAB3-883FEA34955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5" y="344143"/>
            <a:ext cx="5212045" cy="179054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D0FFAF9-34B0-5DBA-074E-0C3F2A109209}"/>
              </a:ext>
            </a:extLst>
          </p:cNvPr>
          <p:cNvGrpSpPr/>
          <p:nvPr/>
        </p:nvGrpSpPr>
        <p:grpSpPr>
          <a:xfrm>
            <a:off x="12612965" y="2995923"/>
            <a:ext cx="3045955" cy="2574647"/>
            <a:chOff x="0" y="0"/>
            <a:chExt cx="6350000" cy="54991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17FC666-3906-5235-F80E-87AAA64F4D82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737373"/>
            </a:solidFill>
            <a:ln w="12700"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8" name="Freeform 6">
            <a:extLst>
              <a:ext uri="{FF2B5EF4-FFF2-40B4-BE49-F238E27FC236}">
                <a16:creationId xmlns:a16="http://schemas.microsoft.com/office/drawing/2014/main" id="{33B34169-A3B3-FB8E-29B6-A00E842FCF05}"/>
              </a:ext>
            </a:extLst>
          </p:cNvPr>
          <p:cNvSpPr/>
          <p:nvPr/>
        </p:nvSpPr>
        <p:spPr>
          <a:xfrm rot="-10800000">
            <a:off x="11452316" y="3588871"/>
            <a:ext cx="4012261" cy="4199685"/>
          </a:xfrm>
          <a:custGeom>
            <a:avLst/>
            <a:gdLst/>
            <a:ahLst/>
            <a:cxnLst/>
            <a:rect l="l" t="t" r="r" b="b"/>
            <a:pathLst>
              <a:path w="3817454" h="4093785">
                <a:moveTo>
                  <a:pt x="0" y="0"/>
                </a:moveTo>
                <a:lnTo>
                  <a:pt x="3817454" y="0"/>
                </a:lnTo>
                <a:lnTo>
                  <a:pt x="3817454" y="4093785"/>
                </a:lnTo>
                <a:lnTo>
                  <a:pt x="0" y="4093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9" name="Group 7">
            <a:extLst>
              <a:ext uri="{FF2B5EF4-FFF2-40B4-BE49-F238E27FC236}">
                <a16:creationId xmlns:a16="http://schemas.microsoft.com/office/drawing/2014/main" id="{DA8B0A6F-735A-DE9D-92EF-D30C8908817C}"/>
              </a:ext>
            </a:extLst>
          </p:cNvPr>
          <p:cNvGrpSpPr/>
          <p:nvPr/>
        </p:nvGrpSpPr>
        <p:grpSpPr>
          <a:xfrm>
            <a:off x="14937245" y="1670394"/>
            <a:ext cx="3045955" cy="2574647"/>
            <a:chOff x="0" y="0"/>
            <a:chExt cx="6350000" cy="5499100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1536C25-E48E-104F-7CAC-3F3F54FFF53A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6"/>
              <a:stretch>
                <a:fillRect l="-33117" t="-13758" r="-21227" b="-498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DE1D1400-2B3C-851E-81DE-65F5AB0DE168}"/>
              </a:ext>
            </a:extLst>
          </p:cNvPr>
          <p:cNvGrpSpPr/>
          <p:nvPr/>
        </p:nvGrpSpPr>
        <p:grpSpPr>
          <a:xfrm>
            <a:off x="12609389" y="5646981"/>
            <a:ext cx="3045955" cy="2574647"/>
            <a:chOff x="0" y="0"/>
            <a:chExt cx="6350000" cy="5499100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CC113693-343D-CB9A-06A1-EC16B02182DE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7"/>
              <a:stretch>
                <a:fillRect l="-14950" r="-1494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5" name="Freeform 14">
            <a:extLst>
              <a:ext uri="{FF2B5EF4-FFF2-40B4-BE49-F238E27FC236}">
                <a16:creationId xmlns:a16="http://schemas.microsoft.com/office/drawing/2014/main" id="{96BA16F8-5AB8-AFE8-BE41-BFDF6DC938DC}"/>
              </a:ext>
            </a:extLst>
          </p:cNvPr>
          <p:cNvSpPr/>
          <p:nvPr/>
        </p:nvSpPr>
        <p:spPr>
          <a:xfrm rot="-10800000">
            <a:off x="14795084" y="6723146"/>
            <a:ext cx="2805383" cy="3008454"/>
          </a:xfrm>
          <a:custGeom>
            <a:avLst/>
            <a:gdLst/>
            <a:ahLst/>
            <a:cxnLst/>
            <a:rect l="l" t="t" r="r" b="b"/>
            <a:pathLst>
              <a:path w="2805383" h="3008454">
                <a:moveTo>
                  <a:pt x="0" y="0"/>
                </a:moveTo>
                <a:lnTo>
                  <a:pt x="2805384" y="0"/>
                </a:lnTo>
                <a:lnTo>
                  <a:pt x="2805384" y="3008454"/>
                </a:lnTo>
                <a:lnTo>
                  <a:pt x="0" y="3008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6" name="Group 17">
            <a:extLst>
              <a:ext uri="{FF2B5EF4-FFF2-40B4-BE49-F238E27FC236}">
                <a16:creationId xmlns:a16="http://schemas.microsoft.com/office/drawing/2014/main" id="{11B04E98-3F5D-4758-1AE4-4D469EB2CD89}"/>
              </a:ext>
            </a:extLst>
          </p:cNvPr>
          <p:cNvGrpSpPr/>
          <p:nvPr/>
        </p:nvGrpSpPr>
        <p:grpSpPr>
          <a:xfrm>
            <a:off x="14937245" y="4321452"/>
            <a:ext cx="3045955" cy="2574647"/>
            <a:chOff x="0" y="0"/>
            <a:chExt cx="6350000" cy="5499100"/>
          </a:xfrm>
        </p:grpSpPr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D13C187B-1A95-C1D4-BAEE-1247FB121FEA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10"/>
              <a:stretch>
                <a:fillRect l="-14950" r="-14949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8" name="Group 19">
            <a:extLst>
              <a:ext uri="{FF2B5EF4-FFF2-40B4-BE49-F238E27FC236}">
                <a16:creationId xmlns:a16="http://schemas.microsoft.com/office/drawing/2014/main" id="{263C8AE7-511E-0139-7EFA-6EAE4E94E0CF}"/>
              </a:ext>
            </a:extLst>
          </p:cNvPr>
          <p:cNvGrpSpPr/>
          <p:nvPr/>
        </p:nvGrpSpPr>
        <p:grpSpPr>
          <a:xfrm>
            <a:off x="12591633" y="2984706"/>
            <a:ext cx="3045955" cy="2574647"/>
            <a:chOff x="0" y="0"/>
            <a:chExt cx="6350000" cy="5499100"/>
          </a:xfrm>
        </p:grpSpPr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1E1C3AB0-33BF-EB45-3BC1-1A0EEBC0050C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blipFill>
              <a:blip r:embed="rId11"/>
              <a:stretch>
                <a:fillRect l="-27073" r="-282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0" name="Freeform 6">
            <a:extLst>
              <a:ext uri="{FF2B5EF4-FFF2-40B4-BE49-F238E27FC236}">
                <a16:creationId xmlns:a16="http://schemas.microsoft.com/office/drawing/2014/main" id="{BBE9BE76-BADD-E6AD-BC9C-29452F26011A}"/>
              </a:ext>
            </a:extLst>
          </p:cNvPr>
          <p:cNvSpPr/>
          <p:nvPr/>
        </p:nvSpPr>
        <p:spPr>
          <a:xfrm rot="-10800000">
            <a:off x="11734800" y="-461873"/>
            <a:ext cx="3817454" cy="4093785"/>
          </a:xfrm>
          <a:custGeom>
            <a:avLst/>
            <a:gdLst/>
            <a:ahLst/>
            <a:cxnLst/>
            <a:rect l="l" t="t" r="r" b="b"/>
            <a:pathLst>
              <a:path w="3817454" h="4093785">
                <a:moveTo>
                  <a:pt x="0" y="0"/>
                </a:moveTo>
                <a:lnTo>
                  <a:pt x="3817454" y="0"/>
                </a:lnTo>
                <a:lnTo>
                  <a:pt x="3817454" y="4093785"/>
                </a:lnTo>
                <a:lnTo>
                  <a:pt x="0" y="4093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546</Words>
  <Application>Microsoft Office PowerPoint</Application>
  <PresentationFormat>Niestandardowy</PresentationFormat>
  <Paragraphs>50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Verdana Pro Condensed Bold</vt:lpstr>
      <vt:lpstr>Verdana Pro</vt:lpstr>
      <vt:lpstr>verdana</vt:lpstr>
      <vt:lpstr>Verdana Pro Condensed</vt:lpstr>
      <vt:lpstr>Verdana Pro Bold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KONFERENCJA NAUKOWO-TECHNICZNA</dc:title>
  <dc:creator>Agnieszka Piątkiewicz | Łukasiewicz – PIMOT</dc:creator>
  <cp:lastModifiedBy>Agnieszka Piątkiewicz | Łukasiewicz – PIMOT</cp:lastModifiedBy>
  <cp:revision>7</cp:revision>
  <dcterms:created xsi:type="dcterms:W3CDTF">2006-08-16T00:00:00Z</dcterms:created>
  <dcterms:modified xsi:type="dcterms:W3CDTF">2024-11-12T11:06:09Z</dcterms:modified>
  <dc:identifier>DAGUX2nlOE4</dc:identifier>
</cp:coreProperties>
</file>